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097280"/>
            <a:ext cx="106984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0052CC"/>
                </a:solidFill>
                <a:latin typeface="Segoe UI"/>
              </a:defRPr>
            </a:pPr>
            <a:r>
              <a:t>COUPA · SR. LEAD, P&amp;T OPERATIONS · 90-DAY ROLLOUT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554480"/>
            <a:ext cx="1371600" cy="54864"/>
          </a:xfrm>
          <a:prstGeom prst="rect">
            <a:avLst/>
          </a:prstGeom>
          <a:solidFill>
            <a:srgbClr val="0052CC"/>
          </a:solidFill>
          <a:ln>
            <a:solidFill>
              <a:srgbClr val="005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1069848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172B4D"/>
                </a:solidFill>
                <a:latin typeface="Segoe UI"/>
              </a:defRPr>
            </a:pPr>
            <a:r>
              <a:t>Turning the CuCP Framework</a:t>
            </a:r>
            <a:br/>
            <a:r>
              <a:t>into Adopted Reality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4747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5E6C84"/>
                </a:solidFill>
                <a:latin typeface="Segoe UI"/>
              </a:defRPr>
            </a:pPr>
            <a:r>
              <a:t>A 90-day plan to implement and scale the Customer Collaboration Program — from paper framework to predictable launch engine.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75488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5E6C84"/>
                </a:solidFill>
                <a:latin typeface="Segoe UI"/>
              </a:defRPr>
            </a:pPr>
            <a:r>
              <a:t>PRESENTED BY</a:t>
            </a:r>
          </a:p>
          <a:p>
            <a:pPr>
              <a:defRPr sz="1300" b="1">
                <a:solidFill>
                  <a:srgbClr val="172B4D"/>
                </a:solidFill>
                <a:latin typeface="Segoe UI"/>
              </a:defRPr>
            </a:pPr>
            <a:r>
              <a:t>Vittobha Vignesh 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91839" y="475488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5E6C84"/>
                </a:solidFill>
                <a:latin typeface="Segoe UI"/>
              </a:defRPr>
            </a:pPr>
            <a:r>
              <a:t>ROLE</a:t>
            </a:r>
          </a:p>
          <a:p>
            <a:pPr>
              <a:defRPr sz="1300" b="1">
                <a:solidFill>
                  <a:srgbClr val="172B4D"/>
                </a:solidFill>
                <a:latin typeface="Segoe UI"/>
              </a:defRPr>
            </a:pPr>
            <a:r>
              <a:t>Sr. Lead, P&amp;T Operations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59" y="475488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5E6C84"/>
                </a:solidFill>
                <a:latin typeface="Segoe UI"/>
              </a:defRPr>
            </a:pPr>
            <a:r>
              <a:t>PROGRAMME</a:t>
            </a:r>
          </a:p>
          <a:p>
            <a:pPr>
              <a:defRPr sz="1300" b="1">
                <a:solidFill>
                  <a:srgbClr val="172B4D"/>
                </a:solidFill>
                <a:latin typeface="Segoe UI"/>
              </a:defRPr>
            </a:pPr>
            <a:r>
              <a:t>Customer Collaboration (CuCP)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0" y="4754880"/>
            <a:ext cx="2377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5E6C84"/>
                </a:solidFill>
                <a:latin typeface="Segoe UI"/>
              </a:defRPr>
            </a:pPr>
            <a:r>
              <a:t>SCOPE</a:t>
            </a:r>
          </a:p>
          <a:p>
            <a:pPr>
              <a:defRPr sz="1300" b="1">
                <a:solidFill>
                  <a:srgbClr val="172B4D"/>
                </a:solidFill>
                <a:latin typeface="Segoe UI"/>
              </a:defRPr>
            </a:pPr>
            <a:r>
              <a:t>Days 1–90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72B4D"/>
                </a:solidFill>
                <a:latin typeface="Segoe UI"/>
              </a:defRPr>
            </a:pPr>
            <a:r>
              <a:t>Change Management &amp; Adoption Strategy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5E6C84"/>
                </a:solidFill>
                <a:latin typeface="Segoe UI"/>
              </a:defRPr>
            </a:pPr>
            <a:r>
              <a:t>Change management starts with understanding the resistance, then flipping the narrative.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212080" cy="2926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FF563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484632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FF5630"/>
                </a:solidFill>
                <a:latin typeface="Segoe UI"/>
              </a:defRPr>
            </a:pPr>
            <a:r>
              <a:t>THE PROBLEM: FRAGMENTED EXECUTION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Ad-hoc EAP/LA engagement, no standard process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"Definition drift" — scope shifts before GA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No exit criteria → risky launch decisions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PMs see CuCP as admin overhead slowing velocity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1645920"/>
            <a:ext cx="5212080" cy="2926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36B3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484632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36B37E"/>
                </a:solidFill>
                <a:latin typeface="Segoe UI"/>
              </a:defRPr>
            </a:pPr>
            <a:r>
              <a:t>STRATEGY: EARN ADOPTION, DON'T MANDATE IT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Lead with PM pain — not programme goals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Find proto-champions already doing EAP work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Make first experience frictionless — I absorb the admin</a:t>
            </a:r>
          </a:p>
          <a:p>
            <a:pPr>
              <a:spcAft>
                <a:spcPts val="800"/>
              </a:spcAft>
              <a:defRPr sz="1300">
                <a:solidFill>
                  <a:srgbClr val="172B4D"/>
                </a:solidFill>
                <a:latin typeface="Segoe UI"/>
              </a:defRPr>
            </a:pPr>
            <a:r>
              <a:t>•  Their story converts sceptics, mine doesn't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4754880"/>
            <a:ext cx="10698480" cy="1280160"/>
          </a:xfrm>
          <a:prstGeom prst="roundRect">
            <a:avLst/>
          </a:prstGeom>
          <a:solidFill>
            <a:srgbClr val="DEEBFF"/>
          </a:solidFill>
          <a:ln w="12700">
            <a:solidFill>
              <a:srgbClr val="005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84632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 b="1">
                <a:solidFill>
                  <a:srgbClr val="0052CC"/>
                </a:solidFill>
                <a:latin typeface="Segoe UI"/>
              </a:defRPr>
            </a:pPr>
            <a:r>
              <a:t>The message that lands: "CuCP is your evidence kit — not a compliance checklist."</a:t>
            </a:r>
          </a:p>
          <a:p>
            <a:pPr>
              <a:defRPr sz="1300">
                <a:solidFill>
                  <a:srgbClr val="172B4D"/>
                </a:solidFill>
                <a:latin typeface="Segoe UI"/>
              </a:defRPr>
            </a:pPr>
            <a:r>
              <a:t>Structured EAP data protects PMs at GA. It answers "how do we know this is ready?" with customer signal, not gut feel.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72B4D"/>
                </a:solidFill>
                <a:latin typeface="Segoe UI"/>
              </a:defRPr>
            </a:pPr>
            <a:r>
              <a:t>Capability Classifications: Standard vs. AI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5E6C84"/>
                </a:solidFill>
                <a:latin typeface="Segoe UI"/>
              </a:defRPr>
            </a:pPr>
            <a:r>
              <a:t>Pre-GA validation strategies are structured to match the risk profile of each release path.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212080" cy="2926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005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737360"/>
            <a:ext cx="484632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0052CC"/>
                </a:solidFill>
                <a:latin typeface="Segoe UI"/>
              </a:defRPr>
            </a:pPr>
            <a:r>
              <a:t>STANDARD CAPABILITIES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Definition: Deterministic logic and workflows (no AI involved). E.g., dashboards, routing rules.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Focus: Validate operational readiness, scalability, support enablement.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Gating: Closed Beta (EAP) and Limited Availability (LA) require a $0 Order Form.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Exit: LA phase gates readiness with commercial alignment before General Availability.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1645920"/>
            <a:ext cx="5212080" cy="29260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36B3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0" y="1737360"/>
            <a:ext cx="4846320" cy="2651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36B37E"/>
                </a:solidFill>
                <a:latin typeface="Segoe UI"/>
              </a:defRPr>
            </a:pPr>
            <a:r>
              <a:t>AI CAPABILITIES (AI-ASSISTED &amp; AGENTIC)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Definition: Powered by ML/LLMs. Probabilistic models. E.g., Copilots, Agent Studio.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Focus: Model tuning, trust/safety guardrails, telemetry integration.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Billing: EAP &amp; Open Beta are free of charge via customer AI Credits.</a:t>
            </a:r>
          </a:p>
          <a:p>
            <a:pPr>
              <a:spcBef>
                <a:spcPts val="600"/>
              </a:spcBef>
              <a:defRPr sz="1250">
                <a:solidFill>
                  <a:srgbClr val="172B4D"/>
                </a:solidFill>
                <a:latin typeface="Segoe UI"/>
              </a:defRPr>
            </a:pPr>
            <a:r>
              <a:t>•  Gating: Open Beta is enabled via UI toggle (no $0 Order Forms; utilizes Fair Use Caps).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4754880"/>
            <a:ext cx="10698480" cy="1280160"/>
          </a:xfrm>
          <a:prstGeom prst="roundRect">
            <a:avLst/>
          </a:prstGeom>
          <a:solidFill>
            <a:srgbClr val="DEEBFF"/>
          </a:solidFill>
          <a:ln w="12700">
            <a:solidFill>
              <a:srgbClr val="005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84632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0052CC"/>
                </a:solidFill>
                <a:latin typeface="Segoe UI"/>
              </a:defRPr>
            </a:pPr>
            <a:r>
              <a:t>THE PRINCIPLE OF PROPORTIONAL GOVERNANCE</a:t>
            </a:r>
          </a:p>
          <a:p>
            <a:pPr>
              <a:spcBef>
                <a:spcPts val="400"/>
              </a:spcBef>
              <a:defRPr sz="1200">
                <a:solidFill>
                  <a:srgbClr val="172B4D"/>
                </a:solidFill>
                <a:latin typeface="Segoe UI"/>
              </a:defRPr>
            </a:pPr>
            <a:r>
              <a:t>The level of release gating must align to feature risk, complexity, and operational impact. Pre-GA (LA &amp; Open Beta) phases are optional and variable. The PM determines if Phase 2 is required based on features.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72B4D"/>
                </a:solidFill>
                <a:latin typeface="Segoe UI"/>
              </a:defRPr>
            </a:pPr>
            <a:r>
              <a:t>90-Day Rollout Execution: Pilot → Learn → Scale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5E6C84"/>
                </a:solidFill>
                <a:latin typeface="Segoe UI"/>
              </a:defRPr>
            </a:pPr>
            <a:r>
              <a:t>No big-bang mandate. Build trust through service, then scale on proven evidence.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3383280" cy="4389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FAB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68680" y="1737360"/>
            <a:ext cx="31089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FFAB00"/>
                </a:solidFill>
                <a:latin typeface="Segoe UI"/>
              </a:defRPr>
            </a:pPr>
            <a:r>
              <a:t>PHASE 1</a:t>
            </a:r>
          </a:p>
          <a:p>
            <a:pPr>
              <a:defRPr sz="1800" b="1">
                <a:solidFill>
                  <a:srgbClr val="172B4D"/>
                </a:solidFill>
                <a:latin typeface="Segoe UI"/>
              </a:defRPr>
            </a:pPr>
            <a:r>
              <a:t>Days 1–30</a:t>
            </a:r>
          </a:p>
          <a:p>
            <a:pPr>
              <a:spcAft>
                <a:spcPts val="800"/>
              </a:spcAft>
              <a:defRPr sz="1300" i="1">
                <a:solidFill>
                  <a:srgbClr val="5E6C84"/>
                </a:solidFill>
                <a:latin typeface="Segoe UI"/>
              </a:defRPr>
            </a:pPr>
            <a:r>
              <a:t>Listen &amp; Align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1:1 listening sessions (8–10 PMs)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Shadow EAP/LA release cycles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Map informal processes in use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Identify proto-champions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Select pilots: 1 Std + 1 AI release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5212080"/>
            <a:ext cx="3108960" cy="640080"/>
          </a:xfrm>
          <a:prstGeom prst="roundRect">
            <a:avLst/>
          </a:prstGeom>
          <a:solidFill>
            <a:srgbClr val="FFF0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5212080"/>
            <a:ext cx="3108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172B4D"/>
                </a:solidFill>
                <a:latin typeface="Segoe UI"/>
              </a:defRPr>
            </a:pPr>
            <a:r>
              <a:t>Friction map + pilot cohort confirmed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389120" y="1645920"/>
            <a:ext cx="3383280" cy="4389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5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26280" y="1737360"/>
            <a:ext cx="31089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052CC"/>
                </a:solidFill>
                <a:latin typeface="Segoe UI"/>
              </a:defRPr>
            </a:pPr>
            <a:r>
              <a:t>PHASE 2</a:t>
            </a:r>
          </a:p>
          <a:p>
            <a:pPr>
              <a:defRPr sz="1800" b="1">
                <a:solidFill>
                  <a:srgbClr val="172B4D"/>
                </a:solidFill>
                <a:latin typeface="Segoe UI"/>
              </a:defRPr>
            </a:pPr>
            <a:r>
              <a:t>Days 31–60</a:t>
            </a:r>
          </a:p>
          <a:p>
            <a:pPr>
              <a:spcAft>
                <a:spcPts val="800"/>
              </a:spcAft>
              <a:defRPr sz="1300" i="1">
                <a:solidFill>
                  <a:srgbClr val="5E6C84"/>
                </a:solidFill>
                <a:latin typeface="Segoe UI"/>
              </a:defRPr>
            </a:pPr>
            <a:r>
              <a:t>Pilot &amp; Refine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Run 2–3 live CuCP pilots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I act as embedded CuCP Concierge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Weekly retros — cut admin overhead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Capture before/after evidence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Activate PM champions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26280" y="5212080"/>
            <a:ext cx="3108960" cy="640080"/>
          </a:xfrm>
          <a:prstGeom prst="roundRect">
            <a:avLst/>
          </a:prstGeom>
          <a:solidFill>
            <a:srgbClr val="DEE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26280" y="5212080"/>
            <a:ext cx="3108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0052CC"/>
                </a:solidFill>
                <a:latin typeface="Segoe UI"/>
              </a:defRPr>
            </a:pPr>
            <a:r>
              <a:t>Playbook v1.0 + champion stories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46720" y="1645920"/>
            <a:ext cx="3383280" cy="4389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36B37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183879" y="1737360"/>
            <a:ext cx="310896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36B37E"/>
                </a:solidFill>
                <a:latin typeface="Segoe UI"/>
              </a:defRPr>
            </a:pPr>
            <a:r>
              <a:t>PHASE 3</a:t>
            </a:r>
          </a:p>
          <a:p>
            <a:pPr>
              <a:defRPr sz="1800" b="1">
                <a:solidFill>
                  <a:srgbClr val="172B4D"/>
                </a:solidFill>
                <a:latin typeface="Segoe UI"/>
              </a:defRPr>
            </a:pPr>
            <a:r>
              <a:t>Days 61–90</a:t>
            </a:r>
          </a:p>
          <a:p>
            <a:pPr>
              <a:spcAft>
                <a:spcPts val="800"/>
              </a:spcAft>
              <a:defRPr sz="1300" i="1">
                <a:solidFill>
                  <a:srgbClr val="5E6C84"/>
                </a:solidFill>
                <a:latin typeface="Segoe UI"/>
              </a:defRPr>
            </a:pPr>
            <a:r>
              <a:t>Scale &amp; Institutionalise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All-hands enablement session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Self-serve KB + templates live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#cucp-support + office hours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Admin tasks automated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•  Leadership dashboard live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83879" y="5212080"/>
            <a:ext cx="3108960" cy="640080"/>
          </a:xfrm>
          <a:prstGeom prst="roundRect">
            <a:avLst/>
          </a:prstGeom>
          <a:solidFill>
            <a:srgbClr val="36B37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83879" y="5212080"/>
            <a:ext cx="310896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Segoe UI"/>
              </a:defRPr>
            </a:pPr>
            <a:r>
              <a:t>All PMs enabled · tracking live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72B4D"/>
                </a:solidFill>
                <a:latin typeface="Segoe UI"/>
              </a:defRPr>
            </a:pPr>
            <a:r>
              <a:t>Enablement &amp; Support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5E6C84"/>
                </a:solidFill>
                <a:latin typeface="Segoe UI"/>
              </a:defRPr>
            </a:pPr>
            <a:r>
              <a:t>Four pillars that make CuCP stupidly easy to run — before it becomes expected.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212080" cy="2011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737360"/>
            <a:ext cx="4846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172B4D"/>
                </a:solidFill>
                <a:latin typeface="Segoe UI"/>
              </a:defRPr>
            </a:pPr>
            <a:r>
              <a:t>🎯  CuCP Concierge (Days 1–60)</a:t>
            </a:r>
          </a:p>
          <a:p>
            <a:pPr>
              <a:spcBef>
                <a:spcPts val="600"/>
              </a:spcBef>
              <a:defRPr sz="1200">
                <a:solidFill>
                  <a:srgbClr val="5E6C84"/>
                </a:solidFill>
                <a:latin typeface="Segoe UI"/>
              </a:defRPr>
            </a:pPr>
            <a:r>
              <a:t>I act as the operational support for pilot PMs. They learn the process; I handle templates, customer invites, and exit criteria tracking. PM overhead: near zero.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3108960"/>
            <a:ext cx="2286000" cy="320040"/>
          </a:xfrm>
          <a:prstGeom prst="roundRect">
            <a:avLst/>
          </a:prstGeom>
          <a:solidFill>
            <a:srgbClr val="DEE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0052CC"/>
                </a:solidFill>
                <a:latin typeface="Segoe UI"/>
              </a:defRPr>
            </a:pPr>
            <a:r>
              <a:t>High-touch during pilot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645920"/>
            <a:ext cx="5212080" cy="2011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737360"/>
            <a:ext cx="4846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172B4D"/>
                </a:solidFill>
                <a:latin typeface="Segoe UI"/>
              </a:defRPr>
            </a:pPr>
            <a:r>
              <a:t>📋  Playbook + Cheat Sheets</a:t>
            </a:r>
          </a:p>
          <a:p>
            <a:pPr>
              <a:spcBef>
                <a:spcPts val="600"/>
              </a:spcBef>
              <a:defRPr sz="1200">
                <a:solidFill>
                  <a:srgbClr val="5E6C84"/>
                </a:solidFill>
                <a:latin typeface="Segoe UI"/>
              </a:defRPr>
            </a:pPr>
            <a:r>
              <a:t>Two 1-page cheat sheets: Standard capability path and AI capability path. Separate because their pre-GA goals, cohort sizes, and exit criteria differ meaningfully.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3108960"/>
            <a:ext cx="2286000" cy="320040"/>
          </a:xfrm>
          <a:prstGeom prst="roundRect">
            <a:avLst/>
          </a:prstGeom>
          <a:solidFill>
            <a:srgbClr val="DEE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31089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0052CC"/>
                </a:solidFill>
                <a:latin typeface="Segoe UI"/>
              </a:defRPr>
            </a:pPr>
            <a:r>
              <a:t>Self-serve from Day 60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931920"/>
            <a:ext cx="5212080" cy="2011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023360"/>
            <a:ext cx="4846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172B4D"/>
                </a:solidFill>
                <a:latin typeface="Segoe UI"/>
              </a:defRPr>
            </a:pPr>
            <a:r>
              <a:t>💬  #cucp-support + Office Hours</a:t>
            </a:r>
          </a:p>
          <a:p>
            <a:pPr>
              <a:spcBef>
                <a:spcPts val="600"/>
              </a:spcBef>
              <a:defRPr sz="1200">
                <a:solidFill>
                  <a:srgbClr val="5E6C84"/>
                </a:solidFill>
                <a:latin typeface="Segoe UI"/>
              </a:defRPr>
            </a:pPr>
            <a:r>
              <a:t>Live Slack channel for real-time questions. Weekly 30-min open office hours for the first 90 days. PMs get answers in minutes, not days — reduces perceived friction.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" y="5394960"/>
            <a:ext cx="2286000" cy="320040"/>
          </a:xfrm>
          <a:prstGeom prst="roundRect">
            <a:avLst/>
          </a:prstGeom>
          <a:solidFill>
            <a:srgbClr val="DEE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53949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0052CC"/>
                </a:solidFill>
                <a:latin typeface="Segoe UI"/>
              </a:defRPr>
            </a:pPr>
            <a:r>
              <a:t>Async + sync support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3931920"/>
            <a:ext cx="5212080" cy="201168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4023360"/>
            <a:ext cx="4846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 b="1">
                <a:solidFill>
                  <a:srgbClr val="172B4D"/>
                </a:solidFill>
                <a:latin typeface="Segoe UI"/>
              </a:defRPr>
            </a:pPr>
            <a:r>
              <a:t>🏆  Champion-Led Rollout</a:t>
            </a:r>
          </a:p>
          <a:p>
            <a:pPr>
              <a:spcBef>
                <a:spcPts val="600"/>
              </a:spcBef>
              <a:defRPr sz="1200">
                <a:solidFill>
                  <a:srgbClr val="5E6C84"/>
                </a:solidFill>
                <a:latin typeface="Segoe UI"/>
              </a:defRPr>
            </a:pPr>
            <a:r>
              <a:t>Pilot PMs present at the all-hands enablement session — not me. Peer stories are far more credible than top-down messaging for converting sceptics.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0" y="5394960"/>
            <a:ext cx="2286000" cy="320040"/>
          </a:xfrm>
          <a:prstGeom prst="roundRect">
            <a:avLst/>
          </a:prstGeom>
          <a:solidFill>
            <a:srgbClr val="DEEB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0" y="53949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0052CC"/>
                </a:solidFill>
                <a:latin typeface="Segoe UI"/>
              </a:defRPr>
            </a:pPr>
            <a:r>
              <a:t>Peer credibility &gt; authority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72B4D"/>
                </a:solidFill>
                <a:latin typeface="Segoe UI"/>
              </a:defRPr>
            </a:pPr>
            <a:r>
              <a:t>Measuring Initial Success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5E6C84"/>
                </a:solidFill>
                <a:latin typeface="Segoe UI"/>
              </a:defRPr>
            </a:pPr>
            <a:r>
              <a:t>Six metrics prove the rollout is working. One leading indicator matters most in the first 90 days.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1520" y="1645920"/>
          <a:ext cx="1069848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0"/>
                <a:gridCol w="1463040"/>
                <a:gridCol w="1645920"/>
                <a:gridCol w="2651760"/>
                <a:gridCol w="1463040"/>
              </a:tblGrid>
              <a:tr h="587828"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5E6C84"/>
                          </a:solidFill>
                          <a:latin typeface="Segoe UI"/>
                        </a:defRPr>
                      </a:pPr>
                      <a:r>
                        <a:t>KPI</a:t>
                      </a:r>
                    </a:p>
                  </a:txBody>
                  <a:tcPr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5E6C84"/>
                          </a:solidFill>
                          <a:latin typeface="Segoe UI"/>
                        </a:defRPr>
                      </a:pPr>
                      <a:r>
                        <a:t>BASELINE</a:t>
                      </a:r>
                    </a:p>
                  </a:txBody>
                  <a:tcPr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5E6C84"/>
                          </a:solidFill>
                          <a:latin typeface="Segoe UI"/>
                        </a:defRPr>
                      </a:pPr>
                      <a:r>
                        <a:t>DAY 90 TARGET</a:t>
                      </a:r>
                    </a:p>
                  </a:txBody>
                  <a:tcPr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5E6C84"/>
                          </a:solidFill>
                          <a:latin typeface="Segoe UI"/>
                        </a:defRPr>
                      </a:pPr>
                      <a:r>
                        <a:t>HOW MEASURED</a:t>
                      </a:r>
                    </a:p>
                  </a:txBody>
                  <a:tcPr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100" b="1">
                          <a:solidFill>
                            <a:srgbClr val="5E6C84"/>
                          </a:solidFill>
                          <a:latin typeface="Segoe UI"/>
                        </a:defRPr>
                      </a:pPr>
                      <a:r>
                        <a:t>TYPE</a:t>
                      </a:r>
                    </a:p>
                  </a:txBody>
                  <a:tcPr>
                    <a:solidFill>
                      <a:srgbClr val="F4F5F7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⭐ PM Satisfaction Score — "Is CuCP helping?"</a:t>
                      </a:r>
                    </a:p>
                  </a:txBody>
                  <a:tcPr>
                    <a:solidFill>
                      <a:srgbClr val="FFF0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—</a:t>
                      </a:r>
                    </a:p>
                  </a:txBody>
                  <a:tcPr>
                    <a:solidFill>
                      <a:srgbClr val="FFF0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≥ 4.0 / 5.0</a:t>
                      </a:r>
                    </a:p>
                  </a:txBody>
                  <a:tcPr>
                    <a:solidFill>
                      <a:srgbClr val="FFF0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Post-pilot survey</a:t>
                      </a:r>
                    </a:p>
                  </a:txBody>
                  <a:tcPr>
                    <a:solidFill>
                      <a:srgbClr val="FFF0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36B37E"/>
                          </a:solidFill>
                          <a:latin typeface="Segoe UI"/>
                        </a:defRPr>
                      </a:pPr>
                      <a:r>
                        <a:t>LEADING</a:t>
                      </a:r>
                    </a:p>
                  </a:txBody>
                  <a:tcPr>
                    <a:solidFill>
                      <a:srgbClr val="FFF0B5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% eligible releases using CuCP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0% (ad-hoc)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≥ 50%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Release tracker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0052CC"/>
                          </a:solidFill>
                          <a:latin typeface="Segoe UI"/>
                        </a:defRPr>
                      </a:pPr>
                      <a:r>
                        <a:t>LAGGING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EAP → GA cycle time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Measure Days 1–30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No regression; –10%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Release logs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0052CC"/>
                          </a:solidFill>
                          <a:latin typeface="Segoe UI"/>
                        </a:defRPr>
                      </a:pPr>
                      <a:r>
                        <a:t>LAGGING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Definition drift incidents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Unmeasured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Tracked; 0 in pilots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EAP/LA retros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36B37E"/>
                          </a:solidFill>
                          <a:latin typeface="Segoe UI"/>
                        </a:defRPr>
                      </a:pPr>
                      <a:r>
                        <a:t>LEADING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Customer participation rate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≥ 70% invited engage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CuCP tracker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0052CC"/>
                          </a:solidFill>
                          <a:latin typeface="Segoe UI"/>
                        </a:defRPr>
                      </a:pPr>
                      <a:r>
                        <a:t>LAGGING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32"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PM admin time per release cycle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&lt; 2 hours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>
                          <a:solidFill>
                            <a:srgbClr val="172B4D"/>
                          </a:solidFill>
                          <a:latin typeface="Segoe UI"/>
                        </a:defRPr>
                      </a:pPr>
                      <a:r>
                        <a:t>PM self-report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150" b="1">
                          <a:solidFill>
                            <a:srgbClr val="36B37E"/>
                          </a:solidFill>
                          <a:latin typeface="Segoe UI"/>
                        </a:defRPr>
                      </a:pPr>
                      <a:r>
                        <a:t>LEADING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31520" y="5943600"/>
            <a:ext cx="1069848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AB00"/>
                </a:solidFill>
                <a:latin typeface="Segoe UI"/>
              </a:defRPr>
            </a:pPr>
            <a:r>
              <a:t>⭐ Key takeaway: If PMs feel CuCP helps — scaling is pull, not push. Fix the playbook before mandating.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69848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 b="1">
                <a:solidFill>
                  <a:srgbClr val="172B4D"/>
                </a:solidFill>
                <a:latin typeface="Segoe UI"/>
              </a:defRPr>
            </a:pPr>
            <a:r>
              <a:t>What Day 90 Looks Like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058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5E6C84"/>
                </a:solidFill>
                <a:latin typeface="Segoe UI"/>
              </a:defRPr>
            </a:pPr>
            <a:r>
              <a:t>Three outcomes that prove the CuCP rollout succeeded — and what I need from leadership to get there.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5212080" cy="26517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737360"/>
            <a:ext cx="484632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052CC"/>
                </a:solidFill>
                <a:latin typeface="Segoe UI"/>
              </a:defRPr>
            </a:pPr>
            <a:r>
              <a:t>EVIDENCE OF SUCCESS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≥ 50% eligible releases running CuCP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PM satisfaction score ≥ 4.0 / 5.0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2–3 champion PMs advocating internally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Self-serve KB live — zero dependency on me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217920" y="1645920"/>
            <a:ext cx="5212080" cy="265176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0" y="1737360"/>
            <a:ext cx="484632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052CC"/>
                </a:solidFill>
                <a:latin typeface="Segoe UI"/>
              </a:defRPr>
            </a:pPr>
            <a:r>
              <a:t>PROPORTIONAL GOVERNANCE PRINCIPLE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Days 1–30: Observe only, map release landscape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Days 31–60: Voluntary pilot, embedding Concierge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Days 61–90: Clear expectation for eligible cohorts</a:t>
            </a:r>
          </a:p>
          <a:p>
            <a:pPr>
              <a:spcAft>
                <a:spcPts val="400"/>
              </a:spcAft>
              <a:defRPr sz="1200">
                <a:solidFill>
                  <a:srgbClr val="172B4D"/>
                </a:solidFill>
                <a:latin typeface="Segoe UI"/>
              </a:defRPr>
            </a:pPr>
            <a:r>
              <a:t>✓  Day 90+: Data-backed mandate, confirmed by feedback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4480560"/>
            <a:ext cx="10698480" cy="1645920"/>
          </a:xfrm>
          <a:prstGeom prst="roundRect">
            <a:avLst/>
          </a:prstGeom>
          <a:solidFill>
            <a:srgbClr val="DEEBFF"/>
          </a:solidFill>
          <a:ln w="12700">
            <a:solidFill>
              <a:srgbClr val="0052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457200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0052CC"/>
                </a:solidFill>
                <a:latin typeface="Segoe UI"/>
              </a:defRPr>
            </a:pPr>
            <a:r>
              <a:t>MY ASK OF P&amp;T LEADERSHIP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14400" y="5029200"/>
            <a:ext cx="24688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502920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72B4D"/>
                </a:solidFill>
                <a:latin typeface="Segoe UI"/>
              </a:defRPr>
            </a:pPr>
            <a:r>
              <a:t>🛡️ Air cover during pilot — no forced mandate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474720" y="5029200"/>
            <a:ext cx="24688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39" y="502920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72B4D"/>
                </a:solidFill>
                <a:latin typeface="Segoe UI"/>
              </a:defRPr>
            </a:pPr>
            <a:r>
              <a:t>🎙️ Exec sponsor for all-hands session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035040" y="5029200"/>
            <a:ext cx="24688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80759" y="502920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72B4D"/>
                </a:solidFill>
                <a:latin typeface="Segoe UI"/>
              </a:defRPr>
            </a:pPr>
            <a:r>
              <a:t>🔗 Access to 2–3 willing pilot PMs in Week 1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595359" y="5029200"/>
            <a:ext cx="2468880" cy="822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EEB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41080" y="5029200"/>
            <a:ext cx="237744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172B4D"/>
                </a:solidFill>
                <a:latin typeface="Segoe UI"/>
              </a:defRPr>
            </a:pPr>
            <a:r>
              <a:t>📊 Release log access for baseline measurement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